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8" y="-12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5570-44D4-4104-9A40-8DD001C4725F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8143-E27A-400F-89FE-649DBF5F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0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5570-44D4-4104-9A40-8DD001C4725F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8143-E27A-400F-89FE-649DBF5F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63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5570-44D4-4104-9A40-8DD001C4725F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8143-E27A-400F-89FE-649DBF5F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67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5570-44D4-4104-9A40-8DD001C4725F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8143-E27A-400F-89FE-649DBF5F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74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5570-44D4-4104-9A40-8DD001C4725F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8143-E27A-400F-89FE-649DBF5F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87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5570-44D4-4104-9A40-8DD001C4725F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8143-E27A-400F-89FE-649DBF5F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70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5570-44D4-4104-9A40-8DD001C4725F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8143-E27A-400F-89FE-649DBF5F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23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5570-44D4-4104-9A40-8DD001C4725F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8143-E27A-400F-89FE-649DBF5F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29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5570-44D4-4104-9A40-8DD001C4725F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8143-E27A-400F-89FE-649DBF5F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953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5570-44D4-4104-9A40-8DD001C4725F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8143-E27A-400F-89FE-649DBF5F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37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5570-44D4-4104-9A40-8DD001C4725F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8143-E27A-400F-89FE-649DBF5F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64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55570-44D4-4104-9A40-8DD001C4725F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98143-E27A-400F-89FE-649DBF5FD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7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92897"/>
            <a:ext cx="6336704" cy="4058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7476" y="692696"/>
            <a:ext cx="7846640" cy="182763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a typeface="Calibri"/>
                <a:cs typeface="Times New Roman"/>
              </a:rPr>
              <a:t>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Тема:  Государственный этикет и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культура государственных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организаций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3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Паблисити (от англ. </a:t>
            </a:r>
            <a:r>
              <a:rPr lang="en-US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P</a:t>
            </a:r>
            <a:r>
              <a:rPr lang="ru-RU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ublisity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) - рекламная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известность, шумная популярность)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позитивная известность и общественное признание организации, ее персонала и деятельности. </a:t>
            </a:r>
            <a:endParaRPr lang="ru-RU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Наряду </a:t>
            </a:r>
            <a:r>
              <a:rPr lang="ru-RU" u="sng" dirty="0">
                <a:latin typeface="Times New Roman" pitchFamily="18" charset="0"/>
                <a:ea typeface="Calibri"/>
                <a:cs typeface="Times New Roman" pitchFamily="18" charset="0"/>
              </a:rPr>
              <a:t>с тем, что паблисити </a:t>
            </a:r>
            <a:r>
              <a:rPr lang="ru-RU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u="sng" dirty="0">
                <a:latin typeface="Times New Roman" pitchFamily="18" charset="0"/>
                <a:ea typeface="Calibri"/>
                <a:cs typeface="Times New Roman" pitchFamily="18" charset="0"/>
              </a:rPr>
              <a:t>это установившееся мнение, оно формируется основной деятельностью госоргана, отзывами тех, с кем он сотрудничает, а также средствами «ПР», может включать в себя ряд составляющих и соответственно распадаться на имидж госслужащего, госоргана, вида госслужбы.</a:t>
            </a:r>
            <a:endParaRPr lang="ru-RU" sz="2400" u="sng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60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Имидж (от англ. </a:t>
            </a:r>
            <a:r>
              <a:rPr lang="ru-RU" b="1" dirty="0" err="1">
                <a:latin typeface="Times New Roman" pitchFamily="18" charset="0"/>
                <a:ea typeface="Calibri"/>
                <a:cs typeface="Times New Roman" pitchFamily="18" charset="0"/>
              </a:rPr>
              <a:t>image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образ, отражение)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целенаправленно сформированный образ какого-либо лица, организации, явления, предмета, выделяющий определенные ценностные характеристики, призванный оказать эмоционально-психологическое воздействие на кого-либо в целях популяризации, рекламы и т.п., что позволяет получать материальные и моральные преимущества, добиваться успеха. </a:t>
            </a:r>
            <a:endParaRPr lang="ru-RU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25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075240" cy="5577483"/>
          </a:xfrm>
        </p:spPr>
        <p:txBody>
          <a:bodyPr>
            <a:normAutofit fontScale="925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ru-RU" b="1" u="sng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Имидж госслужащего включает в себя как имидж профессии, так и имидж конкретного чиновника. Основой его создания выступают профессиональные деловые качества, а индивидуализация имиджа происходит через личностные качества. Имидж госоргана основан на всем предыдущем опыте деятельности, тех результатах и том значении, которые он имеет в процессе осуществления своих полномочий.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28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Паблисити, в отличие от имиджа,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в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большей степени известность внешняя, для широкой публики, во многом создается с использованием СМИ. Имидж может иметь меньшую аудиторию известности и в меньшей степени опираться на СМИ. </a:t>
            </a:r>
            <a:endParaRPr lang="ru-RU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Главное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отличие формирования паблисити и поддержки имиджа средствами «ПР» от формирования рекламными средствами в том, что они менее дорогостоящи, пользуются большим доверием, так как воспринимаются как объективные новости, а не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самопродвижение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на рынке (политики или государственном поприще).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50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Успешное ведение «ПР» в </a:t>
            </a:r>
            <a:r>
              <a:rPr lang="ru-RU" b="1" dirty="0" err="1">
                <a:latin typeface="Times New Roman" pitchFamily="18" charset="0"/>
                <a:ea typeface="Calibri"/>
                <a:cs typeface="Times New Roman" pitchFamily="18" charset="0"/>
              </a:rPr>
              <a:t>мультикультурной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 среде государственного управления предполагает знание и использование культур разных народов, региональной специфики деловых (управленческих) коммуникаций (что особенно важно для многонациональных, многоконфессиональных стран и </a:t>
            </a:r>
            <a:r>
              <a:rPr lang="ru-RU" b="1" dirty="0" err="1">
                <a:latin typeface="Times New Roman" pitchFamily="18" charset="0"/>
                <a:ea typeface="Calibri"/>
                <a:cs typeface="Times New Roman" pitchFamily="18" charset="0"/>
              </a:rPr>
              <a:t>полисубъектных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 федеративных государств, каким является Россия).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77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01297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Уровни 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культуры деловых отношений в государственном управлении:</a:t>
            </a:r>
            <a:r>
              <a:rPr lang="ru-RU" sz="3600" b="1" dirty="0">
                <a:solidFill>
                  <a:srgbClr val="C00000"/>
                </a:solidFill>
                <a:ea typeface="Calibri"/>
                <a:cs typeface="Times New Roman"/>
              </a:rPr>
              <a:t/>
            </a:r>
            <a:br>
              <a:rPr lang="ru-RU" sz="3600" b="1" dirty="0">
                <a:solidFill>
                  <a:srgbClr val="C00000"/>
                </a:solidFill>
                <a:ea typeface="Calibri"/>
                <a:cs typeface="Times New Roman"/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/>
          <a:lstStyle/>
          <a:p>
            <a:pPr marL="0" indent="35560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национальный (в границах одной страны);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35560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региональный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(в пределах региона страны или мира);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35560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международный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(в межгосударственных отношениях).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9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Мультинациональные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и межрегиональные коммуникации становятся все более значимой сферой в государственном управлении, что обусловлено рядом факторов: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8075240" cy="4425355"/>
          </a:xfrm>
        </p:spPr>
        <p:txBody>
          <a:bodyPr>
            <a:normAutofit fontScale="77500" lnSpcReduction="20000"/>
          </a:bodyPr>
          <a:lstStyle/>
          <a:p>
            <a:pPr marL="0" indent="355600" algn="just"/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глобализацией (обретением общемировых масштабов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);</a:t>
            </a:r>
          </a:p>
          <a:p>
            <a:pPr marL="0" indent="355600" algn="just"/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интернационализацией (межнациональным общением); </a:t>
            </a:r>
            <a:endParaRPr lang="ru-RU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355600" algn="just"/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регионализацией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(ростом взаимосвязей различных регионов); </a:t>
            </a:r>
            <a:endParaRPr lang="ru-RU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355600" algn="just"/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сокращением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пространства и времени коммуникаций на базе мгновенных электронных технологий передачи информации в режиме реального времени, </a:t>
            </a:r>
            <a:endParaRPr lang="ru-RU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355600" algn="just"/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развития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«</a:t>
            </a:r>
            <a:r>
              <a:rPr lang="ru-RU" b="1" dirty="0" err="1">
                <a:latin typeface="Times New Roman" pitchFamily="18" charset="0"/>
                <a:ea typeface="Calibri"/>
                <a:cs typeface="Times New Roman" pitchFamily="18" charset="0"/>
              </a:rPr>
              <a:t>Internet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» и ее ресурсов, </a:t>
            </a:r>
            <a:endParaRPr lang="ru-RU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355600" algn="just"/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космической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теле-, видео-, </a:t>
            </a:r>
            <a:r>
              <a:rPr lang="ru-RU" b="1" dirty="0" err="1">
                <a:latin typeface="Times New Roman" pitchFamily="18" charset="0"/>
                <a:ea typeface="Calibri"/>
                <a:cs typeface="Times New Roman" pitchFamily="18" charset="0"/>
              </a:rPr>
              <a:t>факсной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связи.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68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Культура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государственных организаций может рассматриваться как совокупность типичных форм, характеризующих деятельность носителей властных полномочий, выступающих в качестве самостоятельных субъектов управления, использующих государственные институты для реализации своей компетенции.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58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Главным механизмом воспроизводства и трансляции культуры государственных организаций является человеческая индивидуальность лица, обладающего статусом государственного служащего (личность, прошедшая сложный путь социализации и занимающая должностное положение в государственной иерархии власти). В свою очередь культура власти всегда характеризует баланс властных прав и их реального воплощения в деятельности государства, его структур и должностных лиц. </a:t>
            </a:r>
            <a:endParaRPr lang="ru-RU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Поэтому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существенно ценностное освоение традиций и самостоятельная переработка личностью госслужащего духовного богатства, культивируемого в данном обществе.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Г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осударственный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этикет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совокупность правил поведения, регулирующих важные стороны служебных отношений, которые приобретают характер более или менее строго регламентированного церемониала и в соблюдении которых имеет особое значение определенная форма официального поведения.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8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sz="4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1. Модели связей </a:t>
            </a:r>
            <a:r>
              <a:rPr lang="ru-RU" sz="4000" b="1" dirty="0">
                <a:latin typeface="Times New Roman" pitchFamily="18" charset="0"/>
                <a:ea typeface="Calibri"/>
                <a:cs typeface="Times New Roman" pitchFamily="18" charset="0"/>
              </a:rPr>
              <a:t>с общественностью в системе государственного </a:t>
            </a:r>
            <a:r>
              <a:rPr lang="ru-RU" sz="4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управления;</a:t>
            </a:r>
            <a:endParaRPr lang="ru-RU" sz="4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2. Культура </a:t>
            </a:r>
            <a:r>
              <a:rPr lang="ru-RU" sz="4000" b="1" dirty="0">
                <a:latin typeface="Times New Roman" pitchFamily="18" charset="0"/>
                <a:ea typeface="Calibri"/>
                <a:cs typeface="Times New Roman" pitchFamily="18" charset="0"/>
              </a:rPr>
              <a:t>государственных </a:t>
            </a:r>
            <a:r>
              <a:rPr lang="ru-RU" sz="4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организаций;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3. Государственный этикет.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 лекции: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80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Государственный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этикет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выражается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в детально разработанной системе правил формальных актов поведения должностных лиц в соответствии с их рангом при обстоятельствах государственной значимости (во время приема делегаций, ведения переговоров, обмена посланиями и т.п.).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60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Культура государственных организаций демонстрирует, насколько освоены чиновниками общезначимые, получившие всеобщее признание образцы властно-управленческой деятельности и политического мышления, восприняты опыт и традиции сложившейся к данному моменту системы властвования — управления, закрепленные принятыми нормами, ценностями и образцами взаимоотношений граждан с государством, институтами власти и управленческими структурами.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99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147248" cy="5433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 smtClean="0">
                <a:effectLst/>
                <a:latin typeface="Times New Roman"/>
                <a:ea typeface="Calibri"/>
              </a:rPr>
              <a:t>Под служебной этикой понимают совокупность наиболее общих норм, правил и принципов поведения человека в сфере его профессиональной, производственной и служебной деятельности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68229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Требования служебной этики: </a:t>
            </a:r>
            <a:r>
              <a:rPr lang="ru-RU" sz="3600" b="1" dirty="0">
                <a:solidFill>
                  <a:srgbClr val="0070C0"/>
                </a:solidFill>
                <a:ea typeface="Calibri"/>
                <a:cs typeface="Times New Roman"/>
              </a:rPr>
              <a:t/>
            </a:r>
            <a:br>
              <a:rPr lang="ru-RU" sz="3600" b="1" dirty="0">
                <a:solidFill>
                  <a:srgbClr val="0070C0"/>
                </a:solidFill>
                <a:ea typeface="Calibri"/>
                <a:cs typeface="Times New Roman"/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361459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8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Первая подгруппа: включает в себя требования в межличностных контактах по горизонтали (подчинённый – подчинённый, руководитель-руководитель).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8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Вторая подгруппа: включает в себя требования в межличностных контактах по вертикали (подчинённый - руководитель).Тут главное требование к подчинённому - признание самого права руководителя отдавать распоряжения, что включает функциональные обязанности, принятые на себя человеком по трудовому договору. </a:t>
            </a:r>
            <a:endParaRPr lang="ru-RU" sz="38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920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imes New Roman"/>
                <a:ea typeface="Calibri"/>
              </a:rPr>
              <a:t>Т</a:t>
            </a:r>
            <a:r>
              <a:rPr lang="ru-RU" sz="2800" b="1" dirty="0" smtClean="0">
                <a:solidFill>
                  <a:srgbClr val="0070C0"/>
                </a:solidFill>
                <a:effectLst/>
                <a:latin typeface="Times New Roman"/>
                <a:ea typeface="Calibri"/>
              </a:rPr>
              <a:t>ребования, предъявляемые к государственным служащим :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1.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Г</a:t>
            </a: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руппа требований связана с наличием у чиновников властных и распорядительных полномочий. Требования к служащим, находящимся на уровне, где принимаются решения, переходят в этику управления (решительность, профессионализм, способность к лидерству и т.д.); </a:t>
            </a:r>
            <a:endParaRPr lang="ru-RU" sz="2400" b="1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97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1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2.  Исполнительская дисциплина. В основе этого требования лежит тот факт, что от государственного служащего порой зависит и жизнь человека, так как в профессиональную функцию чиновников входит оформление документов на человека с момента его рождения. Дисциплинированность, внимательность, исполнительность, пунктуальность, педантичность и законопослушность - эти качества характеризуют исполнительскую дисциплину; </a:t>
            </a:r>
            <a:endParaRPr lang="ru-RU" sz="31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156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/>
                <a:ea typeface="Calibri"/>
              </a:rPr>
              <a:t>П</a:t>
            </a:r>
            <a:r>
              <a:rPr lang="ru-RU" b="1" dirty="0" smtClean="0">
                <a:solidFill>
                  <a:srgbClr val="0070C0"/>
                </a:solidFill>
                <a:effectLst/>
                <a:latin typeface="Times New Roman"/>
                <a:ea typeface="Calibri"/>
              </a:rPr>
              <a:t>ринципы современного служебного этикета: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effectLst/>
                <a:latin typeface="Times New Roman"/>
                <a:ea typeface="Calibri"/>
              </a:rPr>
              <a:t> </a:t>
            </a:r>
            <a:r>
              <a:rPr lang="ru-RU" b="1" dirty="0" smtClean="0">
                <a:effectLst/>
                <a:latin typeface="Times New Roman"/>
                <a:ea typeface="Calibri"/>
              </a:rPr>
              <a:t>1. Принцип гуманизма - основополагающий, но не единственный принцип, лежащий в основе этикета государственного служащего. </a:t>
            </a:r>
            <a:r>
              <a:rPr lang="ru-RU" b="1" dirty="0" err="1" smtClean="0">
                <a:effectLst/>
                <a:latin typeface="Times New Roman"/>
                <a:ea typeface="Calibri"/>
              </a:rPr>
              <a:t>Нестандарстные</a:t>
            </a:r>
            <a:r>
              <a:rPr lang="ru-RU" b="1" dirty="0" smtClean="0">
                <a:effectLst/>
                <a:latin typeface="Times New Roman"/>
                <a:ea typeface="Calibri"/>
              </a:rPr>
              <a:t> служебные и жизненные ситуации постоянно ставят человека перед проблемой выбора модели поведения, опираясь лишь на здравый смысл.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157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2. Принцип целесообразности действий определяет поведение государственного служащего во взаимоотношениях с окружающими в служебной ситуации. </a:t>
            </a:r>
            <a:endParaRPr lang="ru-RU" sz="36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3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3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3</a:t>
            </a:r>
            <a:r>
              <a:rPr lang="ru-RU" sz="38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</a:t>
            </a:r>
            <a:r>
              <a:rPr lang="ru-RU" sz="38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ринцип эстетической привлекательности поведения и внешнего облика работника учреждения. 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8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Некрасивое, лишённое изящества и привлекательности поведение оскорбляет эстетические чувства окружающих и воспринимается как проявление неуважения к ним. </a:t>
            </a:r>
            <a:endParaRPr lang="ru-RU" sz="38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3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31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72149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Связи с общественностью в системе государственного управления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-это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целенаправленное взаимодействие структур государственного аппарата 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гражданами и общественными институтами, которое можно определить как реализуемую ими информационно-коммуникативную функцию публичной власти и управления, позволяющую оценивать отношения различных кругов общественности к тем или иным решениям и действиям, идентифицировать провозглашаемую и реально проводимую политику, соотносить реализуемые программы с общественными интересами, формировать массовые представления по каким-либо проблемам для обретения общественного понимания, поддержки принятия и выполнения соответствующих мер.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974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Первая модель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заключается в информировании общественности о деятельности госоргана. Этой задачей занимаются пресс-службы, отделы по связям со СМИ, политическими партиями и общественными организациями. Распространяемая этими подразделениями информация носит односторонний характер, так как она дозируется с целью создания положительного образа при помощи пропагандистских методов. Ее еще называют «асимметричной», поскольку здесь не возникает должной обратно-поступательной реакции общества. Односторонность информационного потока не позволяет в полной мере выполнять эту функцию и не оправдывает демократических ожиданий общества.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40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Вторая модель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включает в себя использование не просто известных пропагандистских методов и приемов для распространения положительной информации о своей деятельности, но и специальных технологий, способных убеждать, причем прежде всего ту часть общества, на которую ориентируются в данный момент и по данной проблеме. Эту модель называют «двусторонне асимметричной», так как во внимание принимается реакция стороны, на которую оказывается воздействие, но лишь постольку, поскольку это может быть выгодным или невыгодным для госоргана.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59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Третья модель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предполагает не только регулярное информирование со стороны госоргана для улучшения взаимопонимания между ним и общественностью, но также служит для своевременного предотвращения конфликтных ситуаций и координации своей деятельности в соответствии с общественными интересами. Ее называют «двусторонне симметричной», так как в ней используются способы, позволяющие с большей степенью точности отвечать интересам демократического общества. Эта модель может считаться более этичной, ибо когда власть не опасается обвинений в некомпетентности или неэффективности, когда власть устойчива, открыта для общественного диалога, тогда она, если не целиком оправдывает санкционированное выборами доверие народа, то вполне может пользоваться им, опираться и рассчитывать на него.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0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sz="31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Основные направления деятельности служб «ПР» в государственных органах состоят в следующем:</a:t>
            </a:r>
            <a:br>
              <a:rPr lang="ru-RU" sz="31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31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информирование общественности о деятельности госоргана, о существе принимаемых решений;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мониторинг общественного мнения;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взаимодействие с территориями;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анализ и прогнозирование общественно-политического процесса;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52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Основные направления деятельности служб «ПР» в государственных органах состоят в следующем:</a:t>
            </a:r>
            <a:br>
              <a:rPr lang="ru-RU" sz="28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гражданское просвещение и развитие у людей чувства сопричастности, гражданской позиции;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формирование положительного образа госоргана и вида госслужбы, забота о паблисити руководителей и других должностных лиц.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24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Инструменты коммуникаций  в деятельности служб «ПР» в государственных органах: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56937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СМИ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endParaRPr lang="ru-RU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Компьютерные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сети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Агитационно-пропагандистские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акции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Технологический 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арсенал средств воздействия на формирование общественного мнения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Паблисити</a:t>
            </a: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endParaRPr lang="ru-RU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>
                <a:latin typeface="Times New Roman" pitchFamily="18" charset="0"/>
                <a:ea typeface="Calibri"/>
                <a:cs typeface="Times New Roman" pitchFamily="18" charset="0"/>
              </a:rPr>
              <a:t>И</a:t>
            </a:r>
            <a:r>
              <a:rPr lang="ru-RU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мидж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43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1388</Words>
  <Application>Microsoft Office PowerPoint</Application>
  <PresentationFormat>Экран (4:3)</PresentationFormat>
  <Paragraphs>60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 Тема:  Государственный этикет и культура государственных организаций</vt:lpstr>
      <vt:lpstr>План лекции:</vt:lpstr>
      <vt:lpstr>Презентация PowerPoint</vt:lpstr>
      <vt:lpstr>Презентация PowerPoint</vt:lpstr>
      <vt:lpstr>Презентация PowerPoint</vt:lpstr>
      <vt:lpstr>Презентация PowerPoint</vt:lpstr>
      <vt:lpstr> Основные направления деятельности служб «ПР» в государственных органах состоят в следующем: </vt:lpstr>
      <vt:lpstr>Основные направления деятельности служб «ПР» в государственных органах состоят в следующем: </vt:lpstr>
      <vt:lpstr>Инструменты коммуникаций  в деятельности служб «ПР» в государственных органах: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Уровни культуры деловых отношений в государственном управлении: </vt:lpstr>
      <vt:lpstr>Мультинациональные и межрегиональные коммуникации становятся все более значимой сферой в государственном управлении, что обусловлено рядом факторов: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 служебной этики:  </vt:lpstr>
      <vt:lpstr>Требования, предъявляемые к государственным служащим :</vt:lpstr>
      <vt:lpstr>Презентация PowerPoint</vt:lpstr>
      <vt:lpstr>Принципы современного служебного этикета: 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11</cp:revision>
  <dcterms:created xsi:type="dcterms:W3CDTF">2013-12-10T16:44:02Z</dcterms:created>
  <dcterms:modified xsi:type="dcterms:W3CDTF">2016-11-08T21:21:18Z</dcterms:modified>
</cp:coreProperties>
</file>